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9"/>
  </p:notesMasterIdLst>
  <p:sldIdLst>
    <p:sldId id="256" r:id="rId2"/>
    <p:sldId id="257" r:id="rId3"/>
    <p:sldId id="295" r:id="rId4"/>
    <p:sldId id="296" r:id="rId5"/>
    <p:sldId id="286" r:id="rId6"/>
    <p:sldId id="259" r:id="rId7"/>
    <p:sldId id="276" r:id="rId8"/>
    <p:sldId id="260" r:id="rId9"/>
    <p:sldId id="261" r:id="rId10"/>
    <p:sldId id="277" r:id="rId11"/>
    <p:sldId id="263" r:id="rId12"/>
    <p:sldId id="292" r:id="rId13"/>
    <p:sldId id="298" r:id="rId14"/>
    <p:sldId id="297" r:id="rId15"/>
    <p:sldId id="293" r:id="rId16"/>
    <p:sldId id="288" r:id="rId17"/>
    <p:sldId id="294" r:id="rId18"/>
    <p:sldId id="279" r:id="rId19"/>
    <p:sldId id="280" r:id="rId20"/>
    <p:sldId id="278" r:id="rId21"/>
    <p:sldId id="283" r:id="rId22"/>
    <p:sldId id="284" r:id="rId23"/>
    <p:sldId id="291" r:id="rId24"/>
    <p:sldId id="285" r:id="rId25"/>
    <p:sldId id="287" r:id="rId26"/>
    <p:sldId id="289" r:id="rId27"/>
    <p:sldId id="290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78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292"/>
    <p:restoredTop sz="95287"/>
  </p:normalViewPr>
  <p:slideViewPr>
    <p:cSldViewPr snapToObjects="1">
      <p:cViewPr varScale="1">
        <p:scale>
          <a:sx n="80" d="100"/>
          <a:sy n="80" d="100"/>
        </p:scale>
        <p:origin x="-1723" y="-8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80000" y="2734362"/>
            <a:ext cx="3780261" cy="60274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2156" y="5363580"/>
            <a:ext cx="3636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rgbClr val="565656"/>
                </a:solidFill>
                <a:latin typeface="타이포_쌍문동 B"/>
                <a:ea typeface="나눔고딕 ExtraBold"/>
              </a:rPr>
              <a:t>김상희  신재훈  </a:t>
            </a:r>
            <a:r>
              <a:rPr lang="ko-KR" altLang="en-US" sz="2000" b="1" dirty="0" err="1">
                <a:solidFill>
                  <a:srgbClr val="565656"/>
                </a:solidFill>
                <a:latin typeface="타이포_쌍문동 B"/>
                <a:ea typeface="나눔고딕 ExtraBold"/>
              </a:rPr>
              <a:t>길용성</a:t>
            </a:r>
            <a:r>
              <a:rPr lang="ko-KR" altLang="en-US" sz="2000" b="1" dirty="0">
                <a:solidFill>
                  <a:srgbClr val="565656"/>
                </a:solidFill>
                <a:latin typeface="타이포_쌍문동 B"/>
                <a:ea typeface="나눔고딕 ExtraBold"/>
              </a:rPr>
              <a:t> </a:t>
            </a:r>
          </a:p>
          <a:p>
            <a:pPr>
              <a:defRPr lang="ko-KR" altLang="en-US"/>
            </a:pPr>
            <a:r>
              <a:rPr lang="ko-KR" altLang="en-US" sz="2000" b="1" dirty="0" err="1">
                <a:solidFill>
                  <a:srgbClr val="565656"/>
                </a:solidFill>
                <a:latin typeface="타이포_쌍문동 B"/>
                <a:ea typeface="나눔고딕 ExtraBold"/>
              </a:rPr>
              <a:t>성윤주</a:t>
            </a:r>
            <a:r>
              <a:rPr lang="ko-KR" altLang="en-US" sz="2000" b="1" dirty="0">
                <a:solidFill>
                  <a:srgbClr val="565656"/>
                </a:solidFill>
                <a:latin typeface="타이포_쌍문동 B"/>
                <a:ea typeface="나눔고딕 ExtraBold"/>
              </a:rPr>
              <a:t>  김은혜  박민희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E5B35ED-B6BA-466F-8D6C-A8D2ADFC70B4}"/>
              </a:ext>
            </a:extLst>
          </p:cNvPr>
          <p:cNvSpPr txBox="1"/>
          <p:nvPr/>
        </p:nvSpPr>
        <p:spPr>
          <a:xfrm>
            <a:off x="3819475" y="3291840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DAY OFF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pic>
        <p:nvPicPr>
          <p:cNvPr id="23" name="그림 22" descr="조류이(가) 표시된 사진&#10;&#10;자동 생성된 설명">
            <a:extLst>
              <a:ext uri="{FF2B5EF4-FFF2-40B4-BE49-F238E27FC236}">
                <a16:creationId xmlns="" xmlns:a16="http://schemas.microsoft.com/office/drawing/2014/main" id="{B8C00413-F40B-4923-83E6-85FB4F8E7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097" t="24575" r="24717" b="28686"/>
          <a:stretch/>
        </p:blipFill>
        <p:spPr>
          <a:xfrm>
            <a:off x="3121155" y="2711712"/>
            <a:ext cx="2672644" cy="1868755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7689017" y="6056450"/>
            <a:ext cx="1656230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Back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>
            <a:off x="7655919" y="6634685"/>
            <a:ext cx="1092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FCB1547E-3345-41E0-AE44-F556EFAFE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4499"/>
          <a:stretch/>
        </p:blipFill>
        <p:spPr>
          <a:xfrm>
            <a:off x="251404" y="1116956"/>
            <a:ext cx="3290768" cy="1580909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EDE03618-53C0-4F8C-B7AB-5438E73E69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42" y="1362341"/>
            <a:ext cx="2382286" cy="13355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0E58838-8641-4C5F-9623-E401940C18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263" t="31977" r="15037" b="21896"/>
          <a:stretch/>
        </p:blipFill>
        <p:spPr>
          <a:xfrm>
            <a:off x="5903581" y="3057359"/>
            <a:ext cx="2998327" cy="10954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2B4BAEC-A47F-4B4C-90F7-691370AEF6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4" y="2864957"/>
            <a:ext cx="2453078" cy="1287866"/>
          </a:xfrm>
          <a:prstGeom prst="rect">
            <a:avLst/>
          </a:prstGeom>
        </p:spPr>
      </p:pic>
      <p:pic>
        <p:nvPicPr>
          <p:cNvPr id="25" name="그림 24" descr="실외, 표지판, 전면, 공이(가) 표시된 사진&#10;&#10;자동 생성된 설명">
            <a:extLst>
              <a:ext uri="{FF2B5EF4-FFF2-40B4-BE49-F238E27FC236}">
                <a16:creationId xmlns="" xmlns:a16="http://schemas.microsoft.com/office/drawing/2014/main" id="{AD1392E7-C7E6-4EA3-876C-84C6C00845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93" y="1062187"/>
            <a:ext cx="1656230" cy="1649525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E9325C79-ADB4-4F87-BCF8-91C434A896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077" r="11594" b="3922"/>
          <a:stretch/>
        </p:blipFill>
        <p:spPr>
          <a:xfrm>
            <a:off x="704190" y="4376469"/>
            <a:ext cx="2106171" cy="2027029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78792A-6D82-47D9-93F0-FB2A6E6313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313" t="29365" r="30312" b="31591"/>
          <a:stretch/>
        </p:blipFill>
        <p:spPr>
          <a:xfrm>
            <a:off x="3745155" y="4975567"/>
            <a:ext cx="2409572" cy="1027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9422B78-8FBB-48F8-B0A2-32E2DA6CFFE0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ENVIRONMENT</a:t>
            </a:r>
          </a:p>
        </p:txBody>
      </p:sp>
    </p:spTree>
    <p:extLst>
      <p:ext uri="{BB962C8B-B14F-4D97-AF65-F5344CB8AC3E}">
        <p14:creationId xmlns="" xmlns:p14="http://schemas.microsoft.com/office/powerpoint/2010/main" val="21273613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6356" y="2766547"/>
            <a:ext cx="2551287" cy="25512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12844" y="3546773"/>
            <a:ext cx="1905000" cy="1905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347" y="3293271"/>
            <a:ext cx="1845089" cy="184508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7022" y="1326675"/>
            <a:ext cx="3117050" cy="18450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255" y="923418"/>
            <a:ext cx="2361562" cy="236156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95821" y="5343290"/>
            <a:ext cx="3480196" cy="103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7689017" y="6056450"/>
            <a:ext cx="1656230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Tool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>
            <a:off x="7655919" y="6634685"/>
            <a:ext cx="1092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39A89-A924-4CF4-A8C2-AE462C0013D2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ENVIRONMENT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6500826" y="5948345"/>
            <a:ext cx="4741163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USE CASE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>
            <a:off x="6563258" y="6680404"/>
            <a:ext cx="215214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39A89-A924-4CF4-A8C2-AE462C0013D2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USE CASE</a:t>
            </a:r>
            <a:endParaRPr lang="en-US" altLang="ko-KR" sz="17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pic>
        <p:nvPicPr>
          <p:cNvPr id="1026" name="Picture 2" descr="C:\Users\SAMSUNG\Downloads\4조 use c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928670"/>
            <a:ext cx="7496176" cy="501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764922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6031139" y="5948345"/>
            <a:ext cx="4741163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SEQ Diagram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>
            <a:off x="6563258" y="6680404"/>
            <a:ext cx="215214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39A89-A924-4CF4-A8C2-AE462C0013D2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Sequence Diagram</a:t>
            </a:r>
            <a:endParaRPr lang="en-US" altLang="ko-KR" sz="17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pic>
        <p:nvPicPr>
          <p:cNvPr id="2050" name="Picture 2" descr="C:\Users\SAMSUNG\Downloads\AI상품검색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54" y="1000108"/>
            <a:ext cx="8261350" cy="5072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7649229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7689017" y="6056450"/>
            <a:ext cx="1656230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ERD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>
            <a:off x="7655919" y="6634685"/>
            <a:ext cx="10926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39A89-A924-4CF4-A8C2-AE462C0013D2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ENTITY RELATIONSHIP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8F01AA8-C36A-45AD-A970-EF8F7AA08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492" t="8557" r="2933"/>
          <a:stretch/>
        </p:blipFill>
        <p:spPr>
          <a:xfrm>
            <a:off x="323410" y="1043591"/>
            <a:ext cx="8425170" cy="50943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649229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49D038-A42C-4E91-8DB6-AF49C825DA11}"/>
              </a:ext>
            </a:extLst>
          </p:cNvPr>
          <p:cNvSpPr txBox="1"/>
          <p:nvPr/>
        </p:nvSpPr>
        <p:spPr>
          <a:xfrm>
            <a:off x="6133595" y="6056450"/>
            <a:ext cx="5279355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Class Diagram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ED5333-36DC-410E-A64E-05D6FDEFE3CC}"/>
              </a:ext>
            </a:extLst>
          </p:cNvPr>
          <p:cNvSpPr/>
          <p:nvPr/>
        </p:nvSpPr>
        <p:spPr>
          <a:xfrm flipV="1">
            <a:off x="6300240" y="6680402"/>
            <a:ext cx="25923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39A89-A924-4CF4-A8C2-AE462C0013D2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CLASS DIAGRAM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15D8D63-17B3-45B1-A386-C8621420B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69" y="908650"/>
            <a:ext cx="7646251" cy="51004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60189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4019" y="2734362"/>
            <a:ext cx="3780261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기능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9475" y="3291840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DAY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E26A21E-84B3-4642-8763-41B02634449F}"/>
              </a:ext>
            </a:extLst>
          </p:cNvPr>
          <p:cNvSpPr txBox="1"/>
          <p:nvPr/>
        </p:nvSpPr>
        <p:spPr>
          <a:xfrm>
            <a:off x="4355971" y="331310"/>
            <a:ext cx="792110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400" b="1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endParaRPr lang="ko-KR" altLang="en-US" sz="3400" b="1" dirty="0">
              <a:solidFill>
                <a:schemeClr val="bg1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03328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49A5BF-E3F9-433B-9DA5-9F0D3E88CDDF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B672555-EB47-4D43-9DCF-6428090344D1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9CF990-5E24-4D66-A72C-314F41EBFAE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10" name="그림 9" descr="남자이(가) 표시된 사진&#10;&#10;자동 생성된 설명">
            <a:extLst>
              <a:ext uri="{FF2B5EF4-FFF2-40B4-BE49-F238E27FC236}">
                <a16:creationId xmlns="" xmlns:a16="http://schemas.microsoft.com/office/drawing/2014/main" id="{67490F8E-E61B-47A0-BB6E-09412935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18"/>
          <a:stretch/>
        </p:blipFill>
        <p:spPr>
          <a:xfrm>
            <a:off x="905741" y="1748936"/>
            <a:ext cx="3024420" cy="377767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2AA6AD6-3D11-49DF-B7D2-0D0EC87CC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81" y="1748935"/>
            <a:ext cx="3267550" cy="3777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074212C-BC09-443C-9CAE-18E4CDFBCD46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SSL</a:t>
            </a:r>
            <a:r>
              <a:rPr lang="ko-KR" altLang="en-US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인증서 </a:t>
            </a: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/ HTTPS</a:t>
            </a:r>
          </a:p>
        </p:txBody>
      </p:sp>
    </p:spTree>
    <p:extLst>
      <p:ext uri="{BB962C8B-B14F-4D97-AF65-F5344CB8AC3E}">
        <p14:creationId xmlns="" xmlns:p14="http://schemas.microsoft.com/office/powerpoint/2010/main" val="5824280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49A5BF-E3F9-433B-9DA5-9F0D3E88CDDF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B672555-EB47-4D43-9DCF-6428090344D1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9CF990-5E24-4D66-A72C-314F41EBFAE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5A730FD2-4D60-44F7-B9E8-057BE6C5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81" y="2061543"/>
            <a:ext cx="2392507" cy="23925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8C4602-AFF1-4985-B24E-23069F8B5E09}"/>
              </a:ext>
            </a:extLst>
          </p:cNvPr>
          <p:cNvSpPr txBox="1"/>
          <p:nvPr/>
        </p:nvSpPr>
        <p:spPr>
          <a:xfrm>
            <a:off x="3924985" y="4618000"/>
            <a:ext cx="1512210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="" xmlns:p14="http://schemas.microsoft.com/office/powerpoint/2010/main" val="32889977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4E35A4-FADB-406B-B945-E21CC5147F9E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1A39B09-C5A6-4668-A833-6E0DA9E1F5AF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991B8B-F603-4138-9812-B821D8D8EC7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12" name="그림 11" descr="실외, 표지판, 전면, 공이(가) 표시된 사진&#10;&#10;자동 생성된 설명">
            <a:extLst>
              <a:ext uri="{FF2B5EF4-FFF2-40B4-BE49-F238E27FC236}">
                <a16:creationId xmlns="" xmlns:a16="http://schemas.microsoft.com/office/drawing/2014/main" id="{DAE31809-FC0E-4C38-9B4A-D8F9BB48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59" y="1986168"/>
            <a:ext cx="2160300" cy="2151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DDD4B1C-C639-4B2C-845E-DDE89E192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70" t="29229" r="14038" b="18624"/>
          <a:stretch/>
        </p:blipFill>
        <p:spPr>
          <a:xfrm>
            <a:off x="5205595" y="2507289"/>
            <a:ext cx="3127891" cy="1216401"/>
          </a:xfrm>
          <a:prstGeom prst="rect">
            <a:avLst/>
          </a:prstGeom>
        </p:spPr>
      </p:pic>
      <p:sp>
        <p:nvSpPr>
          <p:cNvPr id="3" name="더하기 기호 2">
            <a:extLst>
              <a:ext uri="{FF2B5EF4-FFF2-40B4-BE49-F238E27FC236}">
                <a16:creationId xmlns="" xmlns:a16="http://schemas.microsoft.com/office/drawing/2014/main" id="{5B88D7CC-ED9D-49EF-9863-35A498E0535F}"/>
              </a:ext>
            </a:extLst>
          </p:cNvPr>
          <p:cNvSpPr/>
          <p:nvPr/>
        </p:nvSpPr>
        <p:spPr>
          <a:xfrm>
            <a:off x="4182329" y="2831823"/>
            <a:ext cx="504070" cy="43206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3F66171-990C-499B-BA95-8AB9359C4E8B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LOGIN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135A633-2885-41E2-9A9D-A82C7B715EC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77" y="4566811"/>
            <a:ext cx="2268000" cy="864000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2DD94B0-1390-426E-B2DE-7421FAEF00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2" y="4631092"/>
            <a:ext cx="2268000" cy="756000"/>
          </a:xfrm>
          <a:prstGeom prst="rect">
            <a:avLst/>
          </a:prstGeom>
        </p:spPr>
      </p:pic>
      <p:pic>
        <p:nvPicPr>
          <p:cNvPr id="10" name="그림 9" descr="그리기, 방이(가) 표시된 사진&#10;&#10;자동 생성된 설명">
            <a:extLst>
              <a:ext uri="{FF2B5EF4-FFF2-40B4-BE49-F238E27FC236}">
                <a16:creationId xmlns="" xmlns:a16="http://schemas.microsoft.com/office/drawing/2014/main" id="{5EF85D10-ABC8-419D-9242-CF3E8357748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00" y="4631092"/>
            <a:ext cx="2268000" cy="75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7813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577" y="2354313"/>
            <a:ext cx="3780261" cy="45011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CONTENTS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743" y="3145308"/>
            <a:ext cx="3780261" cy="44371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</a:t>
            </a:r>
            <a:r>
              <a:rPr lang="en-US" altLang="ko-KR" sz="2300" b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</a:t>
            </a:r>
          </a:p>
        </p:txBody>
      </p:sp>
      <p:sp>
        <p:nvSpPr>
          <p:cNvPr id="12" name="자유형 11"/>
          <p:cNvSpPr/>
          <p:nvPr/>
        </p:nvSpPr>
        <p:spPr>
          <a:xfrm>
            <a:off x="-1" y="0"/>
            <a:ext cx="1187578" cy="6857999"/>
          </a:xfrm>
          <a:custGeom>
            <a:avLst/>
            <a:gdLst>
              <a:gd name="connsiteX0" fmla="*/ 0 w 1984671"/>
              <a:gd name="connsiteY0" fmla="*/ 0 h 6858000"/>
              <a:gd name="connsiteX1" fmla="*/ 755523 w 1984671"/>
              <a:gd name="connsiteY1" fmla="*/ 0 h 6858000"/>
              <a:gd name="connsiteX2" fmla="*/ 1984374 w 1984671"/>
              <a:gd name="connsiteY2" fmla="*/ 3413125 h 6858000"/>
              <a:gd name="connsiteX3" fmla="*/ 755523 w 1984671"/>
              <a:gd name="connsiteY3" fmla="*/ 6858000 h 6858000"/>
              <a:gd name="connsiteX4" fmla="*/ 0 w 1984671"/>
              <a:gd name="connsiteY4" fmla="*/ 6858000 h 6858000"/>
              <a:gd name="connsiteX5" fmla="*/ 0 w 19846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671" h="6858000">
                <a:moveTo>
                  <a:pt x="0" y="0"/>
                </a:moveTo>
                <a:lnTo>
                  <a:pt x="755523" y="0"/>
                </a:lnTo>
                <a:lnTo>
                  <a:pt x="1984374" y="3413125"/>
                </a:lnTo>
                <a:lnTo>
                  <a:pt x="75552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744" y="3589020"/>
            <a:ext cx="3780261" cy="37147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프로젝트 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34080" y="3145308"/>
            <a:ext cx="3780261" cy="44371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en-US" altLang="ko-KR" sz="23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4080" y="3589020"/>
            <a:ext cx="3780261" cy="384721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기능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0684" y="3140469"/>
            <a:ext cx="3780262" cy="44371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3</a:t>
            </a:r>
            <a:r>
              <a:rPr lang="en-US" altLang="ko-KR" sz="23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30684" y="3584180"/>
            <a:ext cx="3780262" cy="384721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동영상 시연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62229" y="3122733"/>
            <a:ext cx="3780262" cy="44371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4</a:t>
            </a:r>
            <a:r>
              <a:rPr lang="en-US" altLang="ko-KR" sz="23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62229" y="3566443"/>
            <a:ext cx="3780262" cy="376316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마무리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19E5F87-1FCA-4858-A9BC-A2BE28C4CCD6}"/>
              </a:ext>
            </a:extLst>
          </p:cNvPr>
          <p:cNvSpPr txBox="1"/>
          <p:nvPr/>
        </p:nvSpPr>
        <p:spPr>
          <a:xfrm>
            <a:off x="2110067" y="4032736"/>
            <a:ext cx="3780261" cy="338554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-  </a:t>
            </a:r>
            <a:r>
              <a:rPr lang="ko-KR" altLang="en-US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개발 </a:t>
            </a:r>
            <a:r>
              <a:rPr lang="ko-KR" altLang="en-US" sz="1600" b="1" dirty="0" smtClean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조직</a:t>
            </a:r>
            <a:endParaRPr lang="ko-KR" altLang="en-US" sz="1600" b="1" dirty="0">
              <a:solidFill>
                <a:srgbClr val="262626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AF55BA2-2A4C-49BE-9F93-02C3722C4C57}"/>
              </a:ext>
            </a:extLst>
          </p:cNvPr>
          <p:cNvSpPr txBox="1"/>
          <p:nvPr/>
        </p:nvSpPr>
        <p:spPr>
          <a:xfrm>
            <a:off x="2110066" y="4354413"/>
            <a:ext cx="3780261" cy="338554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-  </a:t>
            </a:r>
            <a:r>
              <a:rPr lang="ko-KR" altLang="en-US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개발 </a:t>
            </a:r>
            <a:r>
              <a:rPr lang="ko-KR" altLang="en-US" sz="1600" b="1" dirty="0" smtClean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배경</a:t>
            </a:r>
            <a:endParaRPr lang="ko-KR" altLang="en-US" sz="1600" b="1" dirty="0">
              <a:solidFill>
                <a:srgbClr val="262626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80FA2BB-86D8-4668-A49A-1D3FE4920CB3}"/>
              </a:ext>
            </a:extLst>
          </p:cNvPr>
          <p:cNvSpPr txBox="1"/>
          <p:nvPr/>
        </p:nvSpPr>
        <p:spPr>
          <a:xfrm>
            <a:off x="2110067" y="4692977"/>
            <a:ext cx="3780261" cy="338554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-  </a:t>
            </a:r>
            <a:r>
              <a:rPr lang="ko-KR" altLang="en-US" sz="16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개발 </a:t>
            </a:r>
            <a:r>
              <a:rPr lang="ko-KR" altLang="en-US" sz="1600" b="1" dirty="0" smtClean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환경</a:t>
            </a:r>
            <a:endParaRPr lang="ko-KR" altLang="en-US" sz="1600" b="1" dirty="0">
              <a:solidFill>
                <a:srgbClr val="262626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EA98E63-6731-4BBC-8B69-3E339D8C9164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AFEFB5E-4037-407A-B65B-EC6181462AF9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1BD1855-34B4-47DC-AAB6-17AAE7A5A52B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B6CEFD00-5BA7-448C-A6DA-A6645969C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90" y="3228489"/>
            <a:ext cx="6062031" cy="2996301"/>
          </a:xfrm>
          <a:prstGeom prst="rect">
            <a:avLst/>
          </a:prstGeom>
        </p:spPr>
      </p:pic>
      <p:pic>
        <p:nvPicPr>
          <p:cNvPr id="5" name="그림 4" descr="실외, 표지판, 전면, 공이(가) 표시된 사진&#10;&#10;자동 생성된 설명">
            <a:extLst>
              <a:ext uri="{FF2B5EF4-FFF2-40B4-BE49-F238E27FC236}">
                <a16:creationId xmlns="" xmlns:a16="http://schemas.microsoft.com/office/drawing/2014/main" id="{EF284245-0A2B-42C9-8D9D-F65B30786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0" y="1430192"/>
            <a:ext cx="1686186" cy="16793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A585097-95CE-47D9-94D3-38BDD8474436}"/>
              </a:ext>
            </a:extLst>
          </p:cNvPr>
          <p:cNvSpPr txBox="1"/>
          <p:nvPr/>
        </p:nvSpPr>
        <p:spPr>
          <a:xfrm>
            <a:off x="2849234" y="1600643"/>
            <a:ext cx="4464620" cy="112832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u="sng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외부서비스의 </a:t>
            </a:r>
            <a:r>
              <a:rPr lang="ko-KR" altLang="en-US" sz="2400" b="1" u="sng" dirty="0">
                <a:solidFill>
                  <a:srgbClr val="FF0000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인증</a:t>
            </a:r>
            <a:r>
              <a:rPr lang="ko-KR" altLang="en-US" sz="2400" b="1" u="sng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및 </a:t>
            </a:r>
            <a:r>
              <a:rPr lang="ko-KR" altLang="en-US" sz="2400" b="1" u="sng" dirty="0">
                <a:solidFill>
                  <a:srgbClr val="FF0000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권한부여</a:t>
            </a:r>
            <a:r>
              <a:rPr lang="ko-KR" altLang="en-US" sz="2400" b="1" u="sng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를 관리하는 범용적 프로토콜</a:t>
            </a:r>
            <a:endParaRPr lang="en-US" altLang="ko-KR" sz="2400" b="1" u="sng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664F693-12F4-47BE-BEB6-F16A002C0EAD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OAUTH</a:t>
            </a:r>
          </a:p>
        </p:txBody>
      </p:sp>
    </p:spTree>
    <p:extLst>
      <p:ext uri="{BB962C8B-B14F-4D97-AF65-F5344CB8AC3E}">
        <p14:creationId xmlns="" xmlns:p14="http://schemas.microsoft.com/office/powerpoint/2010/main" val="33643260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49A5BF-E3F9-433B-9DA5-9F0D3E88CDDF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B672555-EB47-4D43-9DCF-6428090344D1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9CF990-5E24-4D66-A72C-314F41EBFAE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8C4602-AFF1-4985-B24E-23069F8B5E09}"/>
              </a:ext>
            </a:extLst>
          </p:cNvPr>
          <p:cNvSpPr txBox="1"/>
          <p:nvPr/>
        </p:nvSpPr>
        <p:spPr>
          <a:xfrm>
            <a:off x="3518584" y="4335775"/>
            <a:ext cx="3888254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Vision API</a:t>
            </a:r>
            <a:endParaRPr lang="ko-KR" altLang="en-US" sz="3400" b="1" dirty="0"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="" xmlns:a16="http://schemas.microsoft.com/office/drawing/2014/main" id="{8DCBF40D-0CD5-4D8B-A6DF-546406FB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67" y="226257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129776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2B94955-3C8F-4D0D-B697-53E4981E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7082"/>
            <a:ext cx="9144000" cy="6170907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4E35A4-FADB-406B-B945-E21CC5147F9E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1A39B09-C5A6-4668-A833-6E0DA9E1F5AF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991B8B-F603-4138-9812-B821D8D8EC7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1AB374-F46A-4B72-B1BF-4C95ACF7F6EE}"/>
              </a:ext>
            </a:extLst>
          </p:cNvPr>
          <p:cNvSpPr txBox="1"/>
          <p:nvPr/>
        </p:nvSpPr>
        <p:spPr>
          <a:xfrm>
            <a:off x="400864" y="5437345"/>
            <a:ext cx="4387136" cy="112832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400" b="1" u="sng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Machine</a:t>
            </a:r>
            <a:r>
              <a:rPr lang="ko-KR" altLang="en-US" sz="2400" b="1" u="sng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en-US" altLang="ko-KR" sz="2400" b="1" u="sng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Learning</a:t>
            </a:r>
            <a:r>
              <a:rPr lang="ko-KR" altLang="en-US" sz="2400" b="1" u="sng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ko-KR" altLang="en-US" sz="2400" b="1" u="sng" dirty="0">
                <a:solidFill>
                  <a:schemeClr val="bg1"/>
                </a:solidFill>
                <a:latin typeface="Bahnschrift Condensed"/>
                <a:ea typeface="타이포_쌍문동 B"/>
              </a:rPr>
              <a:t>기술을 이용한</a:t>
            </a:r>
            <a:r>
              <a:rPr lang="en-US" altLang="ko-KR" sz="2400" b="1" u="sng" dirty="0">
                <a:solidFill>
                  <a:schemeClr val="bg1"/>
                </a:solidFill>
                <a:latin typeface="Bahnschrift Condensed"/>
                <a:ea typeface="타이포_쌍문동 B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400" b="1" u="sng" dirty="0">
                <a:solidFill>
                  <a:schemeClr val="bg1"/>
                </a:solidFill>
                <a:latin typeface="Bahnschrift Condensed"/>
                <a:ea typeface="타이포_쌍문동 B"/>
              </a:rPr>
              <a:t>이미지 분석 기술</a:t>
            </a:r>
            <a:endParaRPr lang="en-US" altLang="ko-KR" sz="2400" b="1" u="sng" dirty="0">
              <a:solidFill>
                <a:schemeClr val="bg1"/>
              </a:solidFill>
              <a:latin typeface="Bahnschrift Condensed"/>
              <a:ea typeface="타이포_쌍문동 B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696F20E-922C-47FE-8E49-C09175FBE8C7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VISION API</a:t>
            </a:r>
          </a:p>
        </p:txBody>
      </p:sp>
    </p:spTree>
    <p:extLst>
      <p:ext uri="{BB962C8B-B14F-4D97-AF65-F5344CB8AC3E}">
        <p14:creationId xmlns="" xmlns:p14="http://schemas.microsoft.com/office/powerpoint/2010/main" val="406884707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4E35A4-FADB-406B-B945-E21CC5147F9E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1A39B09-C5A6-4668-A833-6E0DA9E1F5AF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0991B8B-F603-4138-9812-B821D8D8EC7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F95446C-E950-450B-A88B-71077C317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868"/>
          <a:stretch/>
        </p:blipFill>
        <p:spPr>
          <a:xfrm>
            <a:off x="642619" y="1603435"/>
            <a:ext cx="7668430" cy="45544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AC4098A-E965-4C88-95E4-72821740E0FA}"/>
              </a:ext>
            </a:extLst>
          </p:cNvPr>
          <p:cNvSpPr/>
          <p:nvPr/>
        </p:nvSpPr>
        <p:spPr>
          <a:xfrm>
            <a:off x="837420" y="3436517"/>
            <a:ext cx="5894880" cy="1144643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A8448A3-A315-4EB6-8510-A0A5DA25A44C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VISION API</a:t>
            </a:r>
          </a:p>
        </p:txBody>
      </p:sp>
    </p:spTree>
    <p:extLst>
      <p:ext uri="{BB962C8B-B14F-4D97-AF65-F5344CB8AC3E}">
        <p14:creationId xmlns="" xmlns:p14="http://schemas.microsoft.com/office/powerpoint/2010/main" val="28095946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49A5BF-E3F9-433B-9DA5-9F0D3E88CDDF}"/>
              </a:ext>
            </a:extLst>
          </p:cNvPr>
          <p:cNvSpPr txBox="1"/>
          <p:nvPr/>
        </p:nvSpPr>
        <p:spPr>
          <a:xfrm>
            <a:off x="432000" y="269887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</a:t>
            </a:r>
            <a:r>
              <a:rPr lang="en-US" altLang="ko-KR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2</a:t>
            </a:r>
            <a:r>
              <a:rPr lang="ko-KR" altLang="en-US" sz="2400" b="1" dirty="0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. 기능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6B672555-EB47-4D43-9DCF-6428090344D1}"/>
              </a:ext>
            </a:extLst>
          </p:cNvPr>
          <p:cNvCxnSpPr/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9CF990-5E24-4D66-A72C-314F41EBFAED}"/>
              </a:ext>
            </a:extLst>
          </p:cNvPr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DD67A14-5EB7-4796-9E07-BD91FCEF7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4" t="37350" r="55513" b="2411"/>
          <a:stretch/>
        </p:blipFill>
        <p:spPr>
          <a:xfrm>
            <a:off x="4355970" y="3068950"/>
            <a:ext cx="4320600" cy="3394337"/>
          </a:xfrm>
          <a:prstGeom prst="rect">
            <a:avLst/>
          </a:prstGeom>
        </p:spPr>
      </p:pic>
      <p:pic>
        <p:nvPicPr>
          <p:cNvPr id="6" name="그림 5" descr="스크린샷, 모니터, 화면, 컴퓨터이(가) 표시된 사진&#10;&#10;자동 생성된 설명">
            <a:extLst>
              <a:ext uri="{FF2B5EF4-FFF2-40B4-BE49-F238E27FC236}">
                <a16:creationId xmlns="" xmlns:a16="http://schemas.microsoft.com/office/drawing/2014/main" id="{EC003AE0-70B6-4BC2-8A82-44A4CEC4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" y="1340710"/>
            <a:ext cx="4098040" cy="3073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AFB721F-D302-495B-BADC-35DE8F973172}"/>
              </a:ext>
            </a:extLst>
          </p:cNvPr>
          <p:cNvSpPr txBox="1"/>
          <p:nvPr/>
        </p:nvSpPr>
        <p:spPr>
          <a:xfrm>
            <a:off x="272114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VISION API</a:t>
            </a:r>
          </a:p>
        </p:txBody>
      </p:sp>
    </p:spTree>
    <p:extLst>
      <p:ext uri="{BB962C8B-B14F-4D97-AF65-F5344CB8AC3E}">
        <p14:creationId xmlns="" xmlns:p14="http://schemas.microsoft.com/office/powerpoint/2010/main" val="3697482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40" y="2734362"/>
            <a:ext cx="3780261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동영상 시연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2026" y="3291840"/>
            <a:ext cx="3780261" cy="567384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1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DAY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ECB92E1-2102-4220-847C-FBBC3650F446}"/>
              </a:ext>
            </a:extLst>
          </p:cNvPr>
          <p:cNvSpPr txBox="1"/>
          <p:nvPr/>
        </p:nvSpPr>
        <p:spPr>
          <a:xfrm>
            <a:off x="4355971" y="331310"/>
            <a:ext cx="792110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400" b="1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3</a:t>
            </a:r>
            <a:endParaRPr lang="ko-KR" altLang="en-US" sz="3400" b="1" dirty="0">
              <a:solidFill>
                <a:schemeClr val="bg1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896766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13354" y="2734362"/>
            <a:ext cx="3780261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마 무 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4812279-5C57-4C4B-9ED9-5596CF47FA43}"/>
              </a:ext>
            </a:extLst>
          </p:cNvPr>
          <p:cNvSpPr txBox="1"/>
          <p:nvPr/>
        </p:nvSpPr>
        <p:spPr>
          <a:xfrm>
            <a:off x="3819475" y="3291840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77538B-4AE0-496F-B54F-57853740F862}"/>
              </a:ext>
            </a:extLst>
          </p:cNvPr>
          <p:cNvSpPr txBox="1"/>
          <p:nvPr/>
        </p:nvSpPr>
        <p:spPr>
          <a:xfrm>
            <a:off x="4355971" y="331310"/>
            <a:ext cx="792110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400" b="1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4</a:t>
            </a:r>
            <a:endParaRPr lang="ko-KR" altLang="en-US" sz="3400" b="1" dirty="0">
              <a:solidFill>
                <a:schemeClr val="bg1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37046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16638" y="2734362"/>
            <a:ext cx="3780261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감 사 합 </a:t>
            </a:r>
            <a:r>
              <a:rPr lang="ko-KR" altLang="en-US" sz="3400" b="1" dirty="0" err="1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니</a:t>
            </a: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 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762E509-86AE-489C-A8A6-132145CC9211}"/>
              </a:ext>
            </a:extLst>
          </p:cNvPr>
          <p:cNvSpPr txBox="1"/>
          <p:nvPr/>
        </p:nvSpPr>
        <p:spPr>
          <a:xfrm>
            <a:off x="3819475" y="3291840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DAY OFF</a:t>
            </a:r>
          </a:p>
        </p:txBody>
      </p:sp>
    </p:spTree>
    <p:extLst>
      <p:ext uri="{BB962C8B-B14F-4D97-AF65-F5344CB8AC3E}">
        <p14:creationId xmlns="" xmlns:p14="http://schemas.microsoft.com/office/powerpoint/2010/main" val="35178064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4572"/>
              </a:clrFrom>
              <a:clrTo>
                <a:srgbClr val="E8457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2404" y="1052838"/>
            <a:ext cx="1735082" cy="216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4572"/>
              </a:clrFrom>
              <a:clrTo>
                <a:srgbClr val="E8457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773" y="3789314"/>
            <a:ext cx="1953442" cy="216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4DC6E1"/>
              </a:clrFrom>
              <a:clrTo>
                <a:srgbClr val="4DC6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7540" y="1082934"/>
            <a:ext cx="1800000" cy="21299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84572"/>
              </a:clrFrom>
              <a:clrTo>
                <a:srgbClr val="E8457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2234" y="3789314"/>
            <a:ext cx="1964712" cy="216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DC6E1"/>
              </a:clrFrom>
              <a:clrTo>
                <a:srgbClr val="4DC6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1241" y="3789314"/>
            <a:ext cx="1683967" cy="2160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477179" y="3240623"/>
            <a:ext cx="1758752" cy="37697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조장 : 김상희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87540" y="3240514"/>
            <a:ext cx="2114523" cy="377081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부조장 : 신재훈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86414" y="6061601"/>
            <a:ext cx="1758752" cy="37697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조원 : 김은혜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80757" y="6061601"/>
            <a:ext cx="1758752" cy="37697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조원 : 길용성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09620" y="6052076"/>
            <a:ext cx="1758753" cy="376972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9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조원 : 성윤주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DBC19F7-343A-40E0-81C2-605A2A675EB1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ORGANIZATION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F47664-B789-412A-8188-E1BEA21D20CC}"/>
              </a:ext>
            </a:extLst>
          </p:cNvPr>
          <p:cNvSpPr txBox="1"/>
          <p:nvPr/>
        </p:nvSpPr>
        <p:spPr>
          <a:xfrm>
            <a:off x="899490" y="1026029"/>
            <a:ext cx="3672510" cy="2923877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 dirty="0">
                <a:solidFill>
                  <a:srgbClr val="FF0000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조 장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김상희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상품관리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상품등록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,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수정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,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삭제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통계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(User/Admin)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   -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매출 통계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   -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회원 통계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쇼핑정보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환불 신청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주문 상세 페이지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쇼핑정보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회원등급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로그인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(Security + 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Kakao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회원정보수정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,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탈퇴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회원리스트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A259CB-BA66-42F9-B823-7331943CA517}"/>
              </a:ext>
            </a:extLst>
          </p:cNvPr>
          <p:cNvSpPr txBox="1"/>
          <p:nvPr/>
        </p:nvSpPr>
        <p:spPr>
          <a:xfrm>
            <a:off x="899490" y="4115449"/>
            <a:ext cx="3960550" cy="243143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err="1">
                <a:solidFill>
                  <a:srgbClr val="FF0000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부조장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신재훈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로그인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(Security + Google, 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facebook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쇼핑정보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주문내역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환불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,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반품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</a:p>
          <a:p>
            <a:pPr>
              <a:defRPr lang="ko-KR" altLang="en-US"/>
            </a:pP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 구매확정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송장등록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주문관리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주문내역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상품상세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구매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,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최근 본 상품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VisionAPI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(Machine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Learning)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환불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KakaoPay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배송 조회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4089B42-701C-4214-AE2A-F1D897CF4E6B}"/>
              </a:ext>
            </a:extLst>
          </p:cNvPr>
          <p:cNvSpPr txBox="1"/>
          <p:nvPr/>
        </p:nvSpPr>
        <p:spPr>
          <a:xfrm>
            <a:off x="4860040" y="3116759"/>
            <a:ext cx="3744520" cy="144655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accent5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조원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ko-KR" altLang="en-US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길용성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상품리스트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(User/Admin)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Main / Header/ Footer / Nav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MapAPI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(Google)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회원리스트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6D1F9EC-8AE7-4436-886E-B69FF3918A71}"/>
              </a:ext>
            </a:extLst>
          </p:cNvPr>
          <p:cNvSpPr txBox="1"/>
          <p:nvPr/>
        </p:nvSpPr>
        <p:spPr>
          <a:xfrm>
            <a:off x="4860040" y="1457382"/>
            <a:ext cx="4752660" cy="1200329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accent5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조원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</a:t>
            </a:r>
            <a:r>
              <a:rPr lang="ko-KR" altLang="en-US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성윤주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장바구니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쇼핑정보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(Review)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상품상세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선택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배송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/Review)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9E019B9-D128-40A0-8E0D-C8440E00F8BF}"/>
              </a:ext>
            </a:extLst>
          </p:cNvPr>
          <p:cNvSpPr txBox="1"/>
          <p:nvPr/>
        </p:nvSpPr>
        <p:spPr>
          <a:xfrm>
            <a:off x="4860040" y="5124935"/>
            <a:ext cx="4032560" cy="107721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 dirty="0">
                <a:solidFill>
                  <a:schemeClr val="accent5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조원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김은혜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결제 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en-US" altLang="ko-KR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KakaoPay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 +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등급할인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적립금할인</a:t>
            </a:r>
            <a:endParaRPr lang="en-US" altLang="ko-KR" sz="1600" b="1" dirty="0">
              <a:solidFill>
                <a:srgbClr val="595959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Bahnschrift Condensed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주문관리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환불내역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  <a:p>
            <a:pPr>
              <a:defRPr lang="ko-KR" altLang="en-US"/>
            </a:pP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   &lt; 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쇼핑정보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(</a:t>
            </a:r>
            <a:r>
              <a:rPr lang="ko-KR" altLang="en-US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매장픽업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/</a:t>
            </a:r>
            <a:r>
              <a:rPr lang="ko-KR" altLang="en-US" sz="1600" b="1" dirty="0" err="1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배송지</a:t>
            </a:r>
            <a:r>
              <a:rPr lang="en-US" altLang="ko-KR" sz="16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Bahnschrift Condensed"/>
                <a:ea typeface="타이포_쌍문동 B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B623488-2F46-4297-810F-4740E991E4A8}"/>
              </a:ext>
            </a:extLst>
          </p:cNvPr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55C9B9D-C72D-4D0C-844F-CAD75D4CE0DF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FUNCTION ALLOCATION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720"/>
            <a:ext cx="9144000" cy="65844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3311843" y="0"/>
            <a:ext cx="2520314" cy="1685677"/>
          </a:xfrm>
          <a:custGeom>
            <a:avLst/>
            <a:gdLst>
              <a:gd name="connsiteX0" fmla="*/ 0 w 2880360"/>
              <a:gd name="connsiteY0" fmla="*/ 0 h 2492878"/>
              <a:gd name="connsiteX1" fmla="*/ 2880360 w 2880360"/>
              <a:gd name="connsiteY1" fmla="*/ 0 h 2492878"/>
              <a:gd name="connsiteX2" fmla="*/ 2880360 w 2880360"/>
              <a:gd name="connsiteY2" fmla="*/ 1484756 h 2492878"/>
              <a:gd name="connsiteX3" fmla="*/ 1432404 w 2880360"/>
              <a:gd name="connsiteY3" fmla="*/ 2491762 h 2492878"/>
              <a:gd name="connsiteX4" fmla="*/ 0 w 2880360"/>
              <a:gd name="connsiteY4" fmla="*/ 1484756 h 2492878"/>
              <a:gd name="connsiteX5" fmla="*/ 0 w 2880360"/>
              <a:gd name="connsiteY5" fmla="*/ 0 h 249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492878">
                <a:moveTo>
                  <a:pt x="0" y="0"/>
                </a:moveTo>
                <a:lnTo>
                  <a:pt x="2880360" y="0"/>
                </a:lnTo>
                <a:lnTo>
                  <a:pt x="2880360" y="1484756"/>
                </a:lnTo>
                <a:lnTo>
                  <a:pt x="1432404" y="2491762"/>
                </a:lnTo>
                <a:lnTo>
                  <a:pt x="0" y="1484756"/>
                </a:lnTo>
                <a:lnTo>
                  <a:pt x="0" y="0"/>
                </a:lnTo>
                <a:close/>
              </a:path>
            </a:pathLst>
          </a:custGeom>
          <a:solidFill>
            <a:srgbClr val="272727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0" y="6309360"/>
            <a:ext cx="9143999" cy="548640"/>
          </a:xfrm>
          <a:custGeom>
            <a:avLst/>
            <a:gdLst>
              <a:gd name="connsiteX0" fmla="*/ 0 w 9144000"/>
              <a:gd name="connsiteY0" fmla="*/ 273471 h 750102"/>
              <a:gd name="connsiteX1" fmla="*/ 4566047 w 9144000"/>
              <a:gd name="connsiteY1" fmla="*/ 8 h 750102"/>
              <a:gd name="connsiteX2" fmla="*/ 9144000 w 9144000"/>
              <a:gd name="connsiteY2" fmla="*/ 273471 h 750102"/>
              <a:gd name="connsiteX3" fmla="*/ 9144000 w 9144000"/>
              <a:gd name="connsiteY3" fmla="*/ 750102 h 750102"/>
              <a:gd name="connsiteX4" fmla="*/ 0 w 9144000"/>
              <a:gd name="connsiteY4" fmla="*/ 750102 h 750102"/>
              <a:gd name="connsiteX5" fmla="*/ 0 w 9144000"/>
              <a:gd name="connsiteY5" fmla="*/ 273471 h 75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750102">
                <a:moveTo>
                  <a:pt x="0" y="273471"/>
                </a:moveTo>
                <a:lnTo>
                  <a:pt x="4566047" y="8"/>
                </a:lnTo>
                <a:lnTo>
                  <a:pt x="9144000" y="273471"/>
                </a:lnTo>
                <a:lnTo>
                  <a:pt x="9144000" y="750102"/>
                </a:lnTo>
                <a:lnTo>
                  <a:pt x="0" y="750102"/>
                </a:lnTo>
                <a:lnTo>
                  <a:pt x="0" y="273471"/>
                </a:lnTo>
                <a:close/>
              </a:path>
            </a:pathLst>
          </a:custGeom>
          <a:solidFill>
            <a:srgbClr val="262626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9647" y="2734362"/>
            <a:ext cx="3780261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400" b="1" dirty="0"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BC35D4-87AB-47FD-8D29-727E93FEFCFB}"/>
              </a:ext>
            </a:extLst>
          </p:cNvPr>
          <p:cNvSpPr txBox="1"/>
          <p:nvPr/>
        </p:nvSpPr>
        <p:spPr>
          <a:xfrm>
            <a:off x="3819475" y="3291840"/>
            <a:ext cx="3780261" cy="461665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400" b="1" dirty="0">
                <a:solidFill>
                  <a:srgbClr val="595959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DAY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33614C3-4A9C-4BF9-8D48-94A2BD5AE71B}"/>
              </a:ext>
            </a:extLst>
          </p:cNvPr>
          <p:cNvSpPr txBox="1"/>
          <p:nvPr/>
        </p:nvSpPr>
        <p:spPr>
          <a:xfrm>
            <a:off x="4355971" y="331310"/>
            <a:ext cx="792110" cy="615553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400" b="1" dirty="0">
                <a:solidFill>
                  <a:schemeClr val="bg1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1</a:t>
            </a:r>
            <a:endParaRPr lang="ko-KR" altLang="en-US" sz="3400" b="1" dirty="0">
              <a:solidFill>
                <a:schemeClr val="bg1"/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53372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5" name="그림 4" descr="사람, 테이블, 앉아있는, 노트북이(가) 표시된 사진&#10;&#10;자동 생성된 설명">
            <a:extLst>
              <a:ext uri="{FF2B5EF4-FFF2-40B4-BE49-F238E27FC236}">
                <a16:creationId xmlns="" xmlns:a16="http://schemas.microsoft.com/office/drawing/2014/main" id="{FB71D7CF-6BF0-4025-BAA4-E67FCDE53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53" y="2959493"/>
            <a:ext cx="5796538" cy="2976943"/>
          </a:xfrm>
          <a:prstGeom prst="rect">
            <a:avLst/>
          </a:prstGeom>
        </p:spPr>
      </p:pic>
      <p:pic>
        <p:nvPicPr>
          <p:cNvPr id="3" name="그림 2" descr="사람, 실외, 사람들, 여자이(가) 표시된 사진&#10;&#10;자동 생성된 설명">
            <a:extLst>
              <a:ext uri="{FF2B5EF4-FFF2-40B4-BE49-F238E27FC236}">
                <a16:creationId xmlns="" xmlns:a16="http://schemas.microsoft.com/office/drawing/2014/main" id="{F7845DE5-8DE1-441D-95A1-575399EB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00" y="1623902"/>
            <a:ext cx="2308427" cy="28311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B4E5A2B-7ABB-42B0-9139-D5FA6D44FB2A}"/>
              </a:ext>
            </a:extLst>
          </p:cNvPr>
          <p:cNvSpPr/>
          <p:nvPr/>
        </p:nvSpPr>
        <p:spPr>
          <a:xfrm>
            <a:off x="1879661" y="2306178"/>
            <a:ext cx="532039" cy="762772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DB92388-F693-478E-A09C-923901DF3E79}"/>
              </a:ext>
            </a:extLst>
          </p:cNvPr>
          <p:cNvSpPr/>
          <p:nvPr/>
        </p:nvSpPr>
        <p:spPr>
          <a:xfrm>
            <a:off x="1077868" y="2543544"/>
            <a:ext cx="613732" cy="3813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D31CE4F1-E1FF-4F69-ABAA-6AAA903705F4}"/>
              </a:ext>
            </a:extLst>
          </p:cNvPr>
          <p:cNvCxnSpPr>
            <a:cxnSpLocks/>
          </p:cNvCxnSpPr>
          <p:nvPr/>
        </p:nvCxnSpPr>
        <p:spPr>
          <a:xfrm>
            <a:off x="1627059" y="2924930"/>
            <a:ext cx="5213013" cy="79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E2D47081-EB10-42AC-89E2-BCE032FD0F3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11700" y="2687564"/>
            <a:ext cx="4354137" cy="7262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EA9C9D-2793-400A-8D43-86F24BFCADE4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BACKGROUND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12840"/>
            <a:ext cx="9144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14" name="그림 13" descr="평면, 하얀색, 싱크, 앉아있는이(가) 표시된 사진&#10;&#10;자동 생성된 설명">
            <a:extLst>
              <a:ext uri="{FF2B5EF4-FFF2-40B4-BE49-F238E27FC236}">
                <a16:creationId xmlns="" xmlns:a16="http://schemas.microsoft.com/office/drawing/2014/main" id="{FBC5F5E7-74B8-4FF8-9B16-5C1EAF23DD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" y="722469"/>
            <a:ext cx="9139450" cy="6091380"/>
          </a:xfrm>
          <a:prstGeom prst="rect">
            <a:avLst/>
          </a:prstGeom>
        </p:spPr>
      </p:pic>
      <p:pic>
        <p:nvPicPr>
          <p:cNvPr id="9" name="그림 8" descr="스크린샷, 모니터, 화면, 컴퓨터이(가) 표시된 사진&#10;&#10;자동 생성된 설명">
            <a:extLst>
              <a:ext uri="{FF2B5EF4-FFF2-40B4-BE49-F238E27FC236}">
                <a16:creationId xmlns="" xmlns:a16="http://schemas.microsoft.com/office/drawing/2014/main" id="{B9C4C264-1854-4DD4-95FC-F1223E691B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2011788"/>
            <a:ext cx="7083428" cy="4634932"/>
          </a:xfrm>
          <a:prstGeom prst="rect">
            <a:avLst/>
          </a:prstGeom>
        </p:spPr>
      </p:pic>
      <p:pic>
        <p:nvPicPr>
          <p:cNvPr id="4" name="그림 3" descr="사람, 실외, 사람들, 여자이(가) 표시된 사진&#10;&#10;자동 생성된 설명">
            <a:extLst>
              <a:ext uri="{FF2B5EF4-FFF2-40B4-BE49-F238E27FC236}">
                <a16:creationId xmlns="" xmlns:a16="http://schemas.microsoft.com/office/drawing/2014/main" id="{176D84D3-A76D-45F5-82A3-091AEA838F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630" t="13844" r="34612" b="25685"/>
          <a:stretch/>
        </p:blipFill>
        <p:spPr>
          <a:xfrm>
            <a:off x="2621914" y="3287952"/>
            <a:ext cx="1752253" cy="19783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7EC83B9-4728-45F8-AAAF-AB9C95F6BBCF}"/>
              </a:ext>
            </a:extLst>
          </p:cNvPr>
          <p:cNvSpPr/>
          <p:nvPr/>
        </p:nvSpPr>
        <p:spPr>
          <a:xfrm>
            <a:off x="2549903" y="3156526"/>
            <a:ext cx="1891985" cy="2245536"/>
          </a:xfrm>
          <a:prstGeom prst="rect">
            <a:avLst/>
          </a:prstGeom>
          <a:noFill/>
          <a:ln w="34925">
            <a:solidFill>
              <a:srgbClr val="FF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F980B58-DDE1-49AD-8462-8D5E2A044A7A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BACKGROUND</a:t>
            </a:r>
          </a:p>
        </p:txBody>
      </p:sp>
    </p:spTree>
    <p:extLst>
      <p:ext uri="{BB962C8B-B14F-4D97-AF65-F5344CB8AC3E}">
        <p14:creationId xmlns="" xmlns:p14="http://schemas.microsoft.com/office/powerpoint/2010/main" val="24623224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044" y="2173879"/>
            <a:ext cx="2595701" cy="259570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2219" y="2805105"/>
            <a:ext cx="3019425" cy="1514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34E41BC-AB34-4840-A608-2A3D7C40E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2827" y="2433876"/>
            <a:ext cx="2808390" cy="1453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CB7AF75-4862-4ADE-948C-532C6BD92D9D}"/>
              </a:ext>
            </a:extLst>
          </p:cNvPr>
          <p:cNvSpPr txBox="1"/>
          <p:nvPr/>
        </p:nvSpPr>
        <p:spPr>
          <a:xfrm>
            <a:off x="5508130" y="5994192"/>
            <a:ext cx="4896680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 err="1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Os</a:t>
            </a: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 / DB / </a:t>
            </a: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형상관리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8B47C41-68DA-40ED-8E57-C47A3DDCD38D}"/>
              </a:ext>
            </a:extLst>
          </p:cNvPr>
          <p:cNvSpPr/>
          <p:nvPr/>
        </p:nvSpPr>
        <p:spPr>
          <a:xfrm>
            <a:off x="5475032" y="6572427"/>
            <a:ext cx="348957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321A5E7-BCB8-44E5-A6FA-BDB4CCF7C3CF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ENVIRONMENT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269887"/>
            <a:ext cx="3780261" cy="452108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01. 프로젝트개요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-503999" y="504000"/>
            <a:ext cx="1440000" cy="43200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직선 연결선 26"/>
          <p:cNvCxnSpPr>
            <a:stCxn id="26" idx="0"/>
          </p:cNvCxnSpPr>
          <p:nvPr/>
        </p:nvCxnSpPr>
        <p:spPr>
          <a:xfrm>
            <a:off x="432000" y="720000"/>
            <a:ext cx="8712000" cy="0"/>
          </a:xfrm>
          <a:prstGeom prst="line">
            <a:avLst/>
          </a:prstGeom>
          <a:ln algn="ctr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6838" y="407670"/>
            <a:ext cx="1989763" cy="335370"/>
          </a:xfrm>
          <a:prstGeom prst="rect">
            <a:avLst/>
          </a:prstGeom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262626"/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쇼핑몰 프로젝트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01721" y="134458"/>
            <a:ext cx="3780262" cy="282737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300" b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/>
                <a:ea typeface="서울남산 장체B"/>
              </a:rPr>
              <a:t>Day Off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59827" y="1218588"/>
            <a:ext cx="2059938" cy="19880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6643" y="2932622"/>
            <a:ext cx="3476336" cy="198802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4235" y="1325726"/>
            <a:ext cx="1864850" cy="166351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2745372" y="5229982"/>
            <a:ext cx="2055805" cy="1039198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95" y="3303673"/>
            <a:ext cx="2564974" cy="205402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6893" y="1081369"/>
            <a:ext cx="4733072" cy="222230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728" y="3072711"/>
            <a:ext cx="2966099" cy="20540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58A63BD-E2D6-4A21-926A-3D1A398F06FC}"/>
              </a:ext>
            </a:extLst>
          </p:cNvPr>
          <p:cNvSpPr txBox="1"/>
          <p:nvPr/>
        </p:nvSpPr>
        <p:spPr>
          <a:xfrm>
            <a:off x="7689017" y="6056450"/>
            <a:ext cx="1656230" cy="646331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600" b="1" dirty="0">
                <a:solidFill>
                  <a:schemeClr val="bg2">
                    <a:lumMod val="1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Front</a:t>
            </a:r>
            <a:endParaRPr lang="ko-KR" altLang="en-US" sz="3600" b="1" dirty="0">
              <a:solidFill>
                <a:schemeClr val="bg2">
                  <a:lumMod val="10000"/>
                </a:schemeClr>
              </a:solidFill>
              <a:effectLst>
                <a:innerShdw blurRad="76200" dist="76200" dir="2700000">
                  <a:schemeClr val="tx1">
                    <a:lumMod val="70000"/>
                    <a:lumOff val="30000"/>
                    <a:alpha val="50000"/>
                  </a:schemeClr>
                </a:innerShdw>
              </a:effectLst>
              <a:latin typeface="타이포_쌍문동 B"/>
              <a:ea typeface="타이포_쌍문동 B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E36414-5165-41C4-A43E-F2FB4DB7946A}"/>
              </a:ext>
            </a:extLst>
          </p:cNvPr>
          <p:cNvSpPr/>
          <p:nvPr/>
        </p:nvSpPr>
        <p:spPr>
          <a:xfrm>
            <a:off x="7655919" y="6634685"/>
            <a:ext cx="122417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2E82AE1-94C7-4CF7-BBC4-88B662679DC0}"/>
              </a:ext>
            </a:extLst>
          </p:cNvPr>
          <p:cNvSpPr txBox="1"/>
          <p:nvPr/>
        </p:nvSpPr>
        <p:spPr>
          <a:xfrm>
            <a:off x="3059811" y="341779"/>
            <a:ext cx="3780261" cy="353943"/>
          </a:xfrm>
          <a:prstGeom prst="rect">
            <a:avLst/>
          </a:prstGeom>
          <a:effectLst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7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innerShdw blurRad="76200" dist="76200" dir="2700000">
                    <a:schemeClr val="tx1">
                      <a:lumMod val="70000"/>
                      <a:lumOff val="30000"/>
                      <a:alpha val="50000"/>
                    </a:schemeClr>
                  </a:innerShdw>
                </a:effectLst>
                <a:latin typeface="타이포_쌍문동 B"/>
                <a:ea typeface="타이포_쌍문동 B"/>
              </a:rPr>
              <a:t>DEVELOPMENT ENVIRONMENT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502</Words>
  <Application>Microsoft Office PowerPoint</Application>
  <PresentationFormat>화면 슬라이드 쇼(4:3)</PresentationFormat>
  <Paragraphs>159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User</cp:lastModifiedBy>
  <cp:revision>121</cp:revision>
  <dcterms:created xsi:type="dcterms:W3CDTF">2019-11-20T22:31:38Z</dcterms:created>
  <dcterms:modified xsi:type="dcterms:W3CDTF">2020-01-10T06:13:32Z</dcterms:modified>
</cp:coreProperties>
</file>